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4" r:id="rId5"/>
    <p:sldId id="261" r:id="rId6"/>
    <p:sldId id="258" r:id="rId7"/>
    <p:sldId id="259" r:id="rId8"/>
    <p:sldId id="266" r:id="rId9"/>
    <p:sldId id="260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0D38CE-EAE0-46C0-9EF9-295AC8059D9B}">
          <p14:sldIdLst>
            <p14:sldId id="256"/>
            <p14:sldId id="257"/>
            <p14:sldId id="262"/>
            <p14:sldId id="264"/>
            <p14:sldId id="261"/>
            <p14:sldId id="258"/>
            <p14:sldId id="259"/>
            <p14:sldId id="266"/>
            <p14:sldId id="260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CFF"/>
    <a:srgbClr val="FFFFCC"/>
    <a:srgbClr val="F5F870"/>
    <a:srgbClr val="FB7A19"/>
    <a:srgbClr val="F8A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EFC3-EF17-4C6D-9F08-AA703A170D38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2D67-4D07-4C8A-9482-01996301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2D67-4D07-4C8A-9482-01996301F0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0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3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4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1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0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9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E139-8A66-4695-AA95-D6DAB35110E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7583-E945-49F9-AA72-5555CE9C6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212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7328" y="923423"/>
            <a:ext cx="10368000" cy="3816000"/>
          </a:xfrm>
          <a:noFill/>
          <a:effectLst>
            <a:glow rad="419100">
              <a:schemeClr val="bg1">
                <a:alpha val="80000"/>
              </a:schemeClr>
            </a:glow>
            <a:outerShdw blurRad="50800" dist="889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СОЦИАЛЬНО ПСИХОЛОГИЧЕСКОЕ ТЕСТИРОВАНИЕ КАК ИНСТРУМЕНТ ПОЗНАНИЯ СВОЕГО РЕБЁНКА</a:t>
            </a:r>
            <a:endParaRPr lang="ru-RU" b="1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9588" y="5639385"/>
            <a:ext cx="3565106" cy="61703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ГУ ЯО </a:t>
            </a:r>
            <a:r>
              <a:rPr lang="ru-RU" b="1" dirty="0" err="1" smtClean="0">
                <a:solidFill>
                  <a:schemeClr val="bg1"/>
                </a:solidFill>
              </a:rPr>
              <a:t>ЦПОиПП</a:t>
            </a:r>
            <a:r>
              <a:rPr lang="ru-RU" b="1" dirty="0" smtClean="0">
                <a:solidFill>
                  <a:schemeClr val="bg1"/>
                </a:solidFill>
              </a:rPr>
              <a:t> «Ресурс»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5128" t="10513" r="27051" b="14729"/>
          <a:stretch/>
        </p:blipFill>
        <p:spPr>
          <a:xfrm>
            <a:off x="765175" y="1512410"/>
            <a:ext cx="10588625" cy="4977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4" y="186847"/>
            <a:ext cx="10741025" cy="2614226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внимание.</a:t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bg1"/>
                </a:solidFill>
              </a:rPr>
              <a:t>Берегите своих детей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top-fon.com/uploads/posts/2023-01/1675166959_top-fon-com-p-fon-dlya-prezentatsii-po-psikhologii-detsk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5166959_top-fon-com-p-fon-dlya-prezentatsii-po-psikhologii-detsk-1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bs.twimg.com/media/DOiHqM1W4AEgO1z.jpg:lar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rostim.com/wp-content/uploads/2021/05/image1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40" y="4050658"/>
            <a:ext cx="2399297" cy="23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естирование – ваш помощник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3895" y="1690687"/>
            <a:ext cx="6059905" cy="296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Познание своего ребенка:</a:t>
            </a:r>
          </a:p>
          <a:p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 сильные стороны </a:t>
            </a:r>
          </a:p>
          <a:p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Ресурсные стороны личности</a:t>
            </a:r>
          </a:p>
          <a:p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Реакции на стрессовую ситуацию</a:t>
            </a:r>
          </a:p>
          <a:p>
            <a:r>
              <a:rPr lang="ru-R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 потребности</a:t>
            </a:r>
          </a:p>
          <a:p>
            <a:r>
              <a:rPr 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Формы рискового поведения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1549498"/>
            <a:ext cx="4391527" cy="31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479" y="4784215"/>
            <a:ext cx="9460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  конфиденциальны!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результатов поможет организовать индивидуальные профилактические  и коррекционные мероприятия для обеспечения психологического благополучия личности обучающихся, оказать своевременную психолого-педагогическую помощь и поддержку </a:t>
            </a:r>
          </a:p>
        </p:txBody>
      </p:sp>
    </p:spTree>
    <p:extLst>
      <p:ext uri="{BB962C8B-B14F-4D97-AF65-F5344CB8AC3E}">
        <p14:creationId xmlns:p14="http://schemas.microsoft.com/office/powerpoint/2010/main" val="18917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построения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Научность</a:t>
            </a:r>
          </a:p>
          <a:p>
            <a:pPr marL="0" indent="0">
              <a:buNone/>
            </a:pPr>
            <a:r>
              <a:rPr lang="ru-RU" dirty="0" smtClean="0"/>
              <a:t>Все результаты и выводы, получаемые с помощью методики, формируются на основе научных подходов и подтверждаются статистическими методами обработки данных.</a:t>
            </a:r>
          </a:p>
          <a:p>
            <a:r>
              <a:rPr lang="ru-RU" b="1" dirty="0" smtClean="0"/>
              <a:t>Конфиденциальность</a:t>
            </a:r>
          </a:p>
          <a:p>
            <a:pPr marL="0" indent="0">
              <a:buNone/>
            </a:pPr>
            <a:r>
              <a:rPr lang="ru-RU" dirty="0" smtClean="0"/>
              <a:t>Участникам присваивается индивидуальный код. Что делает невозможным персонификацию данных. Список кодов и фамилий храниться в образовательной организации.</a:t>
            </a:r>
          </a:p>
          <a:p>
            <a:r>
              <a:rPr lang="ru-RU" b="1" dirty="0" smtClean="0"/>
              <a:t>Добровольность</a:t>
            </a:r>
          </a:p>
          <a:p>
            <a:pPr marL="0" indent="0">
              <a:buNone/>
            </a:pPr>
            <a:r>
              <a:rPr lang="ru-RU" dirty="0" smtClean="0"/>
              <a:t>Для детей достигших 15лет, тестирование проводится при наличии информированных согласий в письменной форме об участии в нём. Для не достигших возраста 15 лет, требуется информированное согласие одного из родителей или законного представителя.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39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построения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Принцип достоверности</a:t>
            </a:r>
          </a:p>
          <a:p>
            <a:pPr marL="0" indent="0">
              <a:buNone/>
            </a:pPr>
            <a:r>
              <a:rPr lang="ru-RU" dirty="0" smtClean="0"/>
              <a:t>В методике используется механизм коррекции ответов, демонстрирующих повышенную социальную желательность, что позволяет уточнить результаты обучающихся. </a:t>
            </a:r>
          </a:p>
          <a:p>
            <a:r>
              <a:rPr lang="ru-RU" b="1" dirty="0" smtClean="0"/>
              <a:t>Принцип развития</a:t>
            </a:r>
          </a:p>
          <a:p>
            <a:pPr marL="0" indent="0">
              <a:buNone/>
            </a:pPr>
            <a:r>
              <a:rPr lang="ru-RU" dirty="0" smtClean="0"/>
              <a:t>По итогам использования методики в образовательных организациях субъектов РФ не исключается уточнения и изменения в перечне исследуемых показателей и алгоритмах обработки результатов.</a:t>
            </a:r>
          </a:p>
          <a:p>
            <a:r>
              <a:rPr lang="ru-RU" b="1" dirty="0" smtClean="0"/>
              <a:t>Принцип единообразия проведения</a:t>
            </a:r>
          </a:p>
          <a:p>
            <a:pPr marL="0" indent="0">
              <a:buNone/>
            </a:pPr>
            <a:r>
              <a:rPr lang="ru-RU" dirty="0" smtClean="0"/>
              <a:t>С целью поучения достоверных сопоставимых результатов процедура методики должна соответствовать единому стандарту проведения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21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проходит тестирование?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488741"/>
            <a:ext cx="9753600" cy="50724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Оно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проходит каждый год во всех образовательных организациях для детей от 13 лет. </a:t>
            </a:r>
          </a:p>
          <a:p>
            <a:pPr marL="0" indent="0" algn="just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Ребёнок заполняет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опросник, который включает 130 вопросов для учащихся 7-9х классов школы и 170 вопросов для учащихся 10-11х классов школы и студентов средних профессиональных организаций.</a:t>
            </a:r>
          </a:p>
          <a:p>
            <a:pPr marL="0" indent="0" algn="just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С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помощью методов математической обработки и анализа формируется его профиль. Он показывает, насколько у ребенка выражены факторы риска и факторы защиты, каково их соотношение. </a:t>
            </a:r>
          </a:p>
        </p:txBody>
      </p:sp>
    </p:spTree>
    <p:extLst>
      <p:ext uri="{BB962C8B-B14F-4D97-AF65-F5344CB8AC3E}">
        <p14:creationId xmlns:p14="http://schemas.microsoft.com/office/powerpoint/2010/main" val="1797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uprostim.com/wp-content/uploads/2021/05/image021-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74" y="1205056"/>
            <a:ext cx="5595037" cy="565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681163"/>
            <a:ext cx="7648074" cy="510239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Плохая приспосабливаемость, зависимость 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Потребность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внимании группы 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Импульсивность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Принятие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асоциальных установок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Стремление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риску (опасности)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Тревожность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Фрустрированность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(острое переживание неудачи, представление, что ситуация неразрешима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Склонность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делинквентности (правонарушениям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0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1690688"/>
            <a:ext cx="670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Принятие родителями 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Принятие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одноклассниками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Социальная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активность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Самоконтроль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поведения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Самоэффективность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Адаптированность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нормам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Фрустрационная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устойчивость </a:t>
            </a:r>
          </a:p>
          <a:p>
            <a:pPr lvl="0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Дружелюбие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открытость</a:t>
            </a:r>
          </a:p>
          <a:p>
            <a:endParaRPr lang="ru-RU" dirty="0"/>
          </a:p>
        </p:txBody>
      </p:sp>
      <p:pic>
        <p:nvPicPr>
          <p:cNvPr id="5" name="Picture 6" descr="https://uprostim.com/wp-content/uploads/2021/05/image10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23144"/>
            <a:ext cx="75819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 из «группы риска»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6024" y="1690689"/>
            <a:ext cx="8867775" cy="4781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данный момент все специалисты психологической службы в образовании Ярославской области обучены работать с подростками </a:t>
            </a:r>
            <a:r>
              <a:rPr lang="ru-RU" dirty="0" smtClean="0"/>
              <a:t>по </a:t>
            </a:r>
            <a:r>
              <a:rPr lang="ru-RU" dirty="0"/>
              <a:t>результатам </a:t>
            </a:r>
            <a:r>
              <a:rPr lang="ru-RU" dirty="0" smtClean="0"/>
              <a:t>социально-психологического тестирования. </a:t>
            </a:r>
            <a:r>
              <a:rPr lang="ru-RU" dirty="0"/>
              <a:t>Детям, попавшим в «группу риска», будет в конфиденциальной обстановке предложена психологическая помощь. Это не является обязательным, от неё можно отказаться, однако мы крайне рекомендуем воспользоваться ею, или, по меньшей мере, уделить более пристальное внимание состоянию своего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2569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222" y="568616"/>
            <a:ext cx="10515298" cy="11941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Ваше спокойствие - благополучие ребёнка. </a:t>
            </a:r>
            <a:endParaRPr lang="ru-RU" sz="3600" dirty="0"/>
          </a:p>
        </p:txBody>
      </p:sp>
      <p:pic>
        <p:nvPicPr>
          <p:cNvPr id="4098" name="Picture 2" descr="https://uprostim.com/wp-content/uploads/2021/05/image066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29" y="3882348"/>
            <a:ext cx="4299284" cy="3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4222" y="1849654"/>
            <a:ext cx="105152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Социально-психологическое </a:t>
            </a:r>
            <a:r>
              <a:rPr lang="ru-RU" sz="2800" dirty="0"/>
              <a:t>тестирование – это, в первую очередь, дополнительный инструмент познания своего ребёнка. </a:t>
            </a:r>
            <a:r>
              <a:rPr lang="ru-RU" sz="2800" dirty="0" smtClean="0"/>
              <a:t>	Это </a:t>
            </a:r>
            <a:r>
              <a:rPr lang="ru-RU" sz="2800" dirty="0"/>
              <a:t>возможность своевременно выявить и среагировать на, иногда ещё не видимые глазу и не осознанные самим ребёнком и родителями, формы рискового поведения – а самое главное, вовремя ему помочь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44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1491</TotalTime>
  <Words>291</Words>
  <Application>Microsoft Office PowerPoint</Application>
  <PresentationFormat>Произвольный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СОЦИАЛЬНО ПСИХОЛОГИЧЕСКОЕ ТЕСТИРОВАНИЕ КАК ИНСТРУМЕНТ ПОЗНАНИЯ СВОЕГО РЕБЁНКА</vt:lpstr>
      <vt:lpstr>Тестирование – ваш помощник</vt:lpstr>
      <vt:lpstr>Принципы построения методики</vt:lpstr>
      <vt:lpstr>Принципы построения методики</vt:lpstr>
      <vt:lpstr>Как проходит тестирование?</vt:lpstr>
      <vt:lpstr>Факторы риска </vt:lpstr>
      <vt:lpstr>Факторы защиты</vt:lpstr>
      <vt:lpstr>Работа с детьми из «группы риска»</vt:lpstr>
      <vt:lpstr>Ваше спокойствие - благополучие ребёнка. </vt:lpstr>
      <vt:lpstr>Спасибо за внимание. Берегите своих детей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психологическое тестирование как инструмент познания своего ребёнка</dc:title>
  <dc:creator>User</dc:creator>
  <cp:lastModifiedBy>Светлана Алексеевна</cp:lastModifiedBy>
  <cp:revision>40</cp:revision>
  <dcterms:created xsi:type="dcterms:W3CDTF">2023-09-10T19:13:49Z</dcterms:created>
  <dcterms:modified xsi:type="dcterms:W3CDTF">2023-10-26T08:47:09Z</dcterms:modified>
</cp:coreProperties>
</file>